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61"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0" d="100"/>
          <a:sy n="80" d="100"/>
        </p:scale>
        <p:origin x="-1002"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418058"/>
          </a:xfrm>
        </p:spPr>
        <p:txBody>
          <a:bodyPr>
            <a:normAutofit fontScale="90000"/>
          </a:bodyPr>
          <a:lstStyle/>
          <a:p>
            <a:r>
              <a:rPr lang="ar-IQ" sz="3200" dirty="0" smtClean="0"/>
              <a:t>مقدمة وتاريخ لعبة التنس</a:t>
            </a:r>
            <a:endParaRPr lang="ar-IQ" sz="3200" dirty="0"/>
          </a:p>
        </p:txBody>
      </p:sp>
      <p:sp>
        <p:nvSpPr>
          <p:cNvPr id="3" name="عنصر نائب للمحتوى 2"/>
          <p:cNvSpPr>
            <a:spLocks noGrp="1"/>
          </p:cNvSpPr>
          <p:nvPr>
            <p:ph idx="1"/>
          </p:nvPr>
        </p:nvSpPr>
        <p:spPr>
          <a:xfrm>
            <a:off x="467544" y="692696"/>
            <a:ext cx="8496944" cy="5976664"/>
          </a:xfrm>
        </p:spPr>
        <p:txBody>
          <a:bodyPr>
            <a:noAutofit/>
          </a:bodyPr>
          <a:lstStyle/>
          <a:p>
            <a:r>
              <a:rPr lang="ar-SA" sz="1100" dirty="0" smtClean="0"/>
              <a:t>التنــــــــــــــس</a:t>
            </a:r>
            <a:r>
              <a:rPr lang="en-US" sz="1100" dirty="0" smtClean="0"/>
              <a:t> </a:t>
            </a:r>
            <a:br>
              <a:rPr lang="en-US" sz="1100" dirty="0" smtClean="0"/>
            </a:br>
            <a:r>
              <a:rPr lang="ar-SA" sz="1100" dirty="0" smtClean="0"/>
              <a:t>مقدمــــــة</a:t>
            </a:r>
            <a:r>
              <a:rPr lang="en-US" sz="1100" dirty="0" smtClean="0"/>
              <a:t> </a:t>
            </a:r>
            <a:r>
              <a:rPr lang="en-US" sz="1100" dirty="0" smtClean="0"/>
              <a:t>:</a:t>
            </a:r>
            <a:r>
              <a:rPr lang="en-US" sz="1100" dirty="0" smtClean="0"/>
              <a:t/>
            </a:r>
            <a:br>
              <a:rPr lang="en-US" sz="1100" dirty="0" smtClean="0"/>
            </a:br>
            <a:r>
              <a:rPr lang="ar-SA" sz="1100" dirty="0" smtClean="0"/>
              <a:t>تعد رياضة التنس من أكثر الرياضات انتشاراً في </a:t>
            </a:r>
            <a:r>
              <a:rPr lang="ar-SA" sz="1100" dirty="0" err="1" smtClean="0"/>
              <a:t>العالم.</a:t>
            </a:r>
            <a:r>
              <a:rPr lang="ar-SA" sz="1100" dirty="0" smtClean="0"/>
              <a:t> وقد كانت قديماً مقصورة على الطبقات الأرستقراطية في البلاد المتقدمة،</a:t>
            </a:r>
            <a:r>
              <a:rPr lang="en-US" sz="1100" dirty="0" smtClean="0"/>
              <a:t> </a:t>
            </a:r>
            <a:r>
              <a:rPr lang="en-US" sz="1100" dirty="0" smtClean="0"/>
              <a:t> </a:t>
            </a:r>
            <a:r>
              <a:rPr lang="ar-SA" sz="1100" dirty="0" smtClean="0"/>
              <a:t>ولكن </a:t>
            </a:r>
            <a:r>
              <a:rPr lang="ar-SA" sz="1100" dirty="0" smtClean="0"/>
              <a:t>في العقود الثلاثة الماضية، لوحظ زيادة مضطردة في عدد ممارسيها من كل الطبقات، وفي الطلب على إعداد المزيد من الملاعب،</a:t>
            </a:r>
            <a:r>
              <a:rPr lang="en-US" sz="1100" dirty="0" smtClean="0"/>
              <a:t> </a:t>
            </a:r>
            <a:r>
              <a:rPr lang="ar-SA" sz="1100" dirty="0" smtClean="0"/>
              <a:t>في </a:t>
            </a:r>
            <a:r>
              <a:rPr lang="ar-SA" sz="1100" dirty="0" smtClean="0"/>
              <a:t>مختلف بلاد العالم</a:t>
            </a:r>
            <a:r>
              <a:rPr lang="en-US" sz="1100" dirty="0" smtClean="0"/>
              <a:t>. </a:t>
            </a:r>
            <a:r>
              <a:rPr lang="ar-SA" sz="1100" dirty="0" smtClean="0"/>
              <a:t>وفي </a:t>
            </a:r>
            <a:r>
              <a:rPr lang="ar-SA" sz="1100" dirty="0" smtClean="0"/>
              <a:t>لعبة التنس يتنافس لاعب واحد ضد </a:t>
            </a:r>
            <a:r>
              <a:rPr lang="ar-SA" sz="1100" dirty="0" err="1" smtClean="0"/>
              <a:t>آخر </a:t>
            </a:r>
            <a:r>
              <a:rPr lang="ar-SA" sz="1100" dirty="0" smtClean="0"/>
              <a:t>(تنس فردي)، أو لاعبان ضد </a:t>
            </a:r>
            <a:r>
              <a:rPr lang="ar-SA" sz="1100" dirty="0" err="1" smtClean="0"/>
              <a:t>آخرين </a:t>
            </a:r>
            <a:r>
              <a:rPr lang="ar-SA" sz="1100" dirty="0" smtClean="0"/>
              <a:t>(تنس زوجي</a:t>
            </a:r>
            <a:r>
              <a:rPr lang="ar-SA" sz="1100" dirty="0" err="1" smtClean="0"/>
              <a:t>).</a:t>
            </a:r>
            <a:r>
              <a:rPr lang="ar-SA" sz="1100" dirty="0" smtClean="0"/>
              <a:t> وفي كلا النوعين يلعب كل جنس</a:t>
            </a:r>
            <a:r>
              <a:rPr lang="en-US" sz="1100" dirty="0" smtClean="0"/>
              <a:t> </a:t>
            </a:r>
            <a:r>
              <a:rPr lang="ar-SA" sz="1100" dirty="0" smtClean="0"/>
              <a:t>منفرداً</a:t>
            </a:r>
            <a:r>
              <a:rPr lang="ar-SA" sz="1100" dirty="0" smtClean="0"/>
              <a:t>، إلاّ في الزوجي </a:t>
            </a:r>
            <a:r>
              <a:rPr lang="ar-SA" sz="1100" dirty="0" err="1" smtClean="0"/>
              <a:t>المختلط.</a:t>
            </a:r>
            <a:r>
              <a:rPr lang="ar-SA" sz="1100" dirty="0" smtClean="0"/>
              <a:t> فيلعب رجل وامرأة ضد رجل وامرأة على كل </a:t>
            </a:r>
            <a:r>
              <a:rPr lang="ar-SA" sz="1100" dirty="0" err="1" smtClean="0"/>
              <a:t>جانب.</a:t>
            </a:r>
            <a:r>
              <a:rPr lang="ar-SA" sz="1100" dirty="0" smtClean="0"/>
              <a:t> ويستخدم اللاعبون المتنافسون مضارب لدفع أو صد</a:t>
            </a:r>
            <a:r>
              <a:rPr lang="en-US" sz="1100" dirty="0" smtClean="0"/>
              <a:t> </a:t>
            </a:r>
            <a:r>
              <a:rPr lang="ar-SA" sz="1100" dirty="0" smtClean="0"/>
              <a:t>كرة </a:t>
            </a:r>
            <a:r>
              <a:rPr lang="ar-SA" sz="1100" dirty="0" smtClean="0"/>
              <a:t>صغيرة مجوفة، من فوق شبكة، تقّسم ملعباً مستطيلاً إلى قسمين متساويين، بطريقة تجعل الخصم غير قادر على إرجاعها</a:t>
            </a:r>
            <a:r>
              <a:rPr lang="en-US" sz="1100" dirty="0" smtClean="0"/>
              <a:t>. </a:t>
            </a:r>
            <a:r>
              <a:rPr lang="ar-SA" sz="1100" dirty="0" smtClean="0"/>
              <a:t>وتعتمد </a:t>
            </a:r>
            <a:r>
              <a:rPr lang="ar-SA" sz="1100" dirty="0" smtClean="0"/>
              <a:t>المهارة في هذه الرياضة، على التناسق بين حركات اليدين </a:t>
            </a:r>
            <a:r>
              <a:rPr lang="ar-SA" sz="1100" dirty="0" err="1" smtClean="0"/>
              <a:t>والعين.</a:t>
            </a:r>
            <a:r>
              <a:rPr lang="ar-SA" sz="1100" dirty="0" smtClean="0"/>
              <a:t> كما يعتمد اللاعب على ذكائه في توقع اتجاه الكرة المرتدة</a:t>
            </a:r>
            <a:r>
              <a:rPr lang="en-US" sz="1100" dirty="0" smtClean="0"/>
              <a:t> </a:t>
            </a:r>
            <a:r>
              <a:rPr lang="ar-SA" sz="1100" dirty="0" smtClean="0"/>
              <a:t>إليه</a:t>
            </a:r>
            <a:r>
              <a:rPr lang="ar-SA" sz="1100" dirty="0" smtClean="0"/>
              <a:t>، وعلى لياقته الجسمية في سرعة الوصول إلى الكرة، ثم على سرعة بديهته في تسديد الكرة، إلى موقع في ملعب الخصم، لا يتوقعه</a:t>
            </a:r>
            <a:r>
              <a:rPr lang="en-US" sz="1100" dirty="0" smtClean="0"/>
              <a:t>. </a:t>
            </a:r>
            <a:r>
              <a:rPr lang="ar-SA" sz="1100" dirty="0" smtClean="0"/>
              <a:t>ولهذه </a:t>
            </a:r>
            <a:r>
              <a:rPr lang="ar-SA" sz="1100" dirty="0" smtClean="0"/>
              <a:t>الأسباب تميزت رياضة التنس، بأنها لعبة ترفع اللياقة البدنية والذهنية للاعب، وتلزمه بضبط النفس والرويّة، مع القدرة </a:t>
            </a:r>
            <a:r>
              <a:rPr lang="ar-SA" sz="1100" dirty="0" smtClean="0"/>
              <a:t>على</a:t>
            </a:r>
            <a:r>
              <a:rPr lang="en-US" sz="1100" dirty="0" smtClean="0"/>
              <a:t/>
            </a:r>
            <a:br>
              <a:rPr lang="en-US" sz="1100" dirty="0" smtClean="0"/>
            </a:br>
            <a:r>
              <a:rPr lang="ar-SA" sz="1100" dirty="0" smtClean="0"/>
              <a:t>التحكم، وحسن التصرف، وسرعة ردود الأفعال</a:t>
            </a:r>
            <a:r>
              <a:rPr lang="en-US" sz="1100" dirty="0" smtClean="0"/>
              <a:t>. </a:t>
            </a:r>
            <a:br>
              <a:rPr lang="en-US" sz="1100" dirty="0" smtClean="0"/>
            </a:br>
            <a:r>
              <a:rPr lang="ar-SA" sz="1100" b="1" dirty="0" smtClean="0"/>
              <a:t>نبـــــــــذة </a:t>
            </a:r>
            <a:r>
              <a:rPr lang="ar-SA" sz="1100" b="1" dirty="0" smtClean="0"/>
              <a:t>تاريخيـــــة</a:t>
            </a:r>
            <a:r>
              <a:rPr lang="en-US" sz="1100" b="1" dirty="0" smtClean="0"/>
              <a:t> </a:t>
            </a:r>
            <a:r>
              <a:rPr lang="en-US" sz="1100" dirty="0" smtClean="0"/>
              <a:t/>
            </a:r>
            <a:br>
              <a:rPr lang="en-US" sz="1100" dirty="0" smtClean="0"/>
            </a:br>
            <a:r>
              <a:rPr lang="ar-SA" sz="1100" dirty="0" smtClean="0"/>
              <a:t>أشتق </a:t>
            </a:r>
            <a:r>
              <a:rPr lang="ar-SA" sz="1100" dirty="0" err="1" smtClean="0"/>
              <a:t>لفظ </a:t>
            </a:r>
            <a:r>
              <a:rPr lang="ar-SA" sz="1100" dirty="0" smtClean="0"/>
              <a:t>"التنس" من الكلمة الفرنسية</a:t>
            </a:r>
            <a:r>
              <a:rPr lang="en-US" sz="1100" dirty="0" smtClean="0"/>
              <a:t> "</a:t>
            </a:r>
            <a:r>
              <a:rPr lang="en-US" sz="1100" dirty="0" err="1" smtClean="0"/>
              <a:t>Tenetz</a:t>
            </a:r>
            <a:r>
              <a:rPr lang="en-US" sz="1100" dirty="0" smtClean="0"/>
              <a:t>" </a:t>
            </a:r>
            <a:r>
              <a:rPr lang="ar-SA" sz="1100" dirty="0" smtClean="0"/>
              <a:t>ومعناها إلى الشبكة، التي كانت تطلق على لعبة قديمة تُشبه، إلى حد ما، لعبة</a:t>
            </a:r>
            <a:r>
              <a:rPr lang="en-US" sz="1100" dirty="0" smtClean="0"/>
              <a:t> </a:t>
            </a:r>
            <a:r>
              <a:rPr lang="ar-SA" sz="1100" dirty="0" smtClean="0"/>
              <a:t>التنس </a:t>
            </a:r>
            <a:r>
              <a:rPr lang="ar-SA" sz="1100" dirty="0" smtClean="0"/>
              <a:t>في صورتها </a:t>
            </a:r>
            <a:r>
              <a:rPr lang="ar-SA" sz="1100" dirty="0" err="1" smtClean="0"/>
              <a:t>الحالية.</a:t>
            </a:r>
            <a:r>
              <a:rPr lang="ar-SA" sz="1100" dirty="0" smtClean="0"/>
              <a:t> وفي تلك اللعبة، كان المتنافسون يضربون الكرة من فوق الشبكة بأيديهم </a:t>
            </a:r>
            <a:r>
              <a:rPr lang="ar-SA" sz="1100" dirty="0" err="1" smtClean="0"/>
              <a:t>عارية.</a:t>
            </a:r>
            <a:r>
              <a:rPr lang="ar-SA" sz="1100" dirty="0" smtClean="0"/>
              <a:t> ثم تطورت إلى لبس قفاز</a:t>
            </a:r>
            <a:r>
              <a:rPr lang="en-US" sz="1100" dirty="0" smtClean="0"/>
              <a:t> </a:t>
            </a:r>
            <a:r>
              <a:rPr lang="ar-SA" sz="1100" dirty="0" smtClean="0"/>
              <a:t>باليد</a:t>
            </a:r>
            <a:r>
              <a:rPr lang="ar-SA" sz="1100" dirty="0" smtClean="0"/>
              <a:t>، لإضافة قوة إلى الضرب، ولهذا السبب، تحتفظ لعبة التنس الحديثة، بالعديد من المصطلحات الفرنسية</a:t>
            </a:r>
            <a:r>
              <a:rPr lang="en-US" sz="1100" dirty="0" smtClean="0"/>
              <a:t>. </a:t>
            </a:r>
            <a:r>
              <a:rPr lang="ar-SA" sz="1100" dirty="0" smtClean="0"/>
              <a:t>أما </a:t>
            </a:r>
            <a:r>
              <a:rPr lang="ar-SA" sz="1100" dirty="0" smtClean="0"/>
              <a:t>عن تاريخ ظهور رياضة التنس، فيُعتقد أنه القرن الثالث عشر، حيث عرفها الفرنسيون، خصوصاً أهل العاصمة باريس، من</a:t>
            </a:r>
            <a:r>
              <a:rPr lang="en-US" sz="1100" dirty="0" smtClean="0"/>
              <a:t> </a:t>
            </a:r>
            <a:r>
              <a:rPr lang="ar-SA" sz="1100" dirty="0" smtClean="0"/>
              <a:t>الإغريق </a:t>
            </a:r>
            <a:r>
              <a:rPr lang="ar-SA" sz="1100" dirty="0" err="1" smtClean="0"/>
              <a:t>والرومان.</a:t>
            </a:r>
            <a:r>
              <a:rPr lang="ar-SA" sz="1100" dirty="0" smtClean="0"/>
              <a:t> وفي عهد الملك الفرنسي شارل الخامس، زادت شعبية اللعبة كثيراً، فصارت تمارس في ساحات </a:t>
            </a:r>
            <a:r>
              <a:rPr lang="ar-SA" sz="1100" dirty="0" err="1" smtClean="0"/>
              <a:t>الكنائس.</a:t>
            </a:r>
            <a:r>
              <a:rPr lang="ar-SA" sz="1100" dirty="0" smtClean="0"/>
              <a:t> وفي القرن</a:t>
            </a:r>
            <a:r>
              <a:rPr lang="en-US" sz="1100" dirty="0" smtClean="0"/>
              <a:t> </a:t>
            </a:r>
            <a:r>
              <a:rPr lang="ar-SA" sz="1100" dirty="0" smtClean="0"/>
              <a:t>الرابع </a:t>
            </a:r>
            <a:r>
              <a:rPr lang="ar-SA" sz="1100" dirty="0" smtClean="0"/>
              <a:t>عشر، وبناءً على رغبة جماهيرية، بدأ بناء ملاعب مغلقة للعب التنس في باريس أولاً، ثم بعض المدن الفرنسية </a:t>
            </a:r>
            <a:r>
              <a:rPr lang="ar-SA" sz="1100" dirty="0" err="1" smtClean="0"/>
              <a:t>الأخرى.</a:t>
            </a:r>
            <a:r>
              <a:rPr lang="ar-SA" sz="1100" dirty="0" smtClean="0"/>
              <a:t> ثم تلى</a:t>
            </a:r>
            <a:r>
              <a:rPr lang="en-US" sz="1100" dirty="0" smtClean="0"/>
              <a:t> </a:t>
            </a:r>
            <a:r>
              <a:rPr lang="ar-SA" sz="1100" dirty="0" smtClean="0"/>
              <a:t>ذلك </a:t>
            </a:r>
            <a:r>
              <a:rPr lang="ar-SA" sz="1100" dirty="0" smtClean="0"/>
              <a:t>استخدام المضرب، الذي تنوع إلى أن أصبح بصورته الحالية، في أواخر القرن السادس عشر</a:t>
            </a:r>
            <a:r>
              <a:rPr lang="en-US" sz="1100" dirty="0" smtClean="0"/>
              <a:t>. </a:t>
            </a:r>
            <a:r>
              <a:rPr lang="ar-SA" sz="1100" dirty="0" smtClean="0"/>
              <a:t>ويُعتقد </a:t>
            </a:r>
            <a:r>
              <a:rPr lang="ar-SA" sz="1100" dirty="0" smtClean="0"/>
              <a:t>أنّ لعبة التنس، دخلت إلى إنجلترا في بداية القرن الثالث عشر، وكان يطلق عليها اللفظ الإغريقي </a:t>
            </a:r>
            <a:r>
              <a:rPr lang="ar-SA" sz="1100" dirty="0" smtClean="0"/>
              <a:t>اسفير استيك</a:t>
            </a:r>
            <a:r>
              <a:rPr lang="en-US" sz="1100" dirty="0" smtClean="0"/>
              <a:t> </a:t>
            </a:r>
            <a:r>
              <a:rPr lang="en-US" sz="1100" dirty="0" smtClean="0"/>
              <a:t/>
            </a:r>
            <a:br>
              <a:rPr lang="en-US" sz="1100" dirty="0" smtClean="0"/>
            </a:br>
            <a:r>
              <a:rPr lang="en-US" sz="1100" dirty="0" err="1" smtClean="0"/>
              <a:t>Sphairistikéé</a:t>
            </a:r>
            <a:r>
              <a:rPr lang="en-US" sz="1100" dirty="0" smtClean="0"/>
              <a:t> </a:t>
            </a:r>
            <a:r>
              <a:rPr lang="ar-SA" sz="1100" dirty="0" smtClean="0"/>
              <a:t>أي لعبة </a:t>
            </a:r>
            <a:r>
              <a:rPr lang="ar-SA" sz="1100" dirty="0" err="1" smtClean="0"/>
              <a:t>الكرة.</a:t>
            </a:r>
            <a:r>
              <a:rPr lang="ar-SA" sz="1100" dirty="0" smtClean="0"/>
              <a:t> وقد أعجب </a:t>
            </a:r>
            <a:r>
              <a:rPr lang="ar-SA" sz="1100" dirty="0" err="1" smtClean="0"/>
              <a:t>بها</a:t>
            </a:r>
            <a:r>
              <a:rPr lang="ar-SA" sz="1100" dirty="0" smtClean="0"/>
              <a:t> ملوك إنجلترا فكانت التنس هي الرياضة المحببة للملوك هنري الخامس، وهنري</a:t>
            </a:r>
            <a:r>
              <a:rPr lang="en-US" sz="1100" dirty="0" smtClean="0"/>
              <a:t> </a:t>
            </a:r>
            <a:r>
              <a:rPr lang="ar-SA" sz="1100" dirty="0" smtClean="0"/>
              <a:t>السابع</a:t>
            </a:r>
            <a:r>
              <a:rPr lang="ar-SA" sz="1100" dirty="0" smtClean="0"/>
              <a:t>، وهنري </a:t>
            </a:r>
            <a:r>
              <a:rPr lang="ar-SA" sz="1100" dirty="0" err="1" smtClean="0"/>
              <a:t>الثامن.</a:t>
            </a:r>
            <a:r>
              <a:rPr lang="ar-SA" sz="1100" dirty="0" smtClean="0"/>
              <a:t> فأنشأ كل منهم ملاعب للتنس داخل قصورهم، وقصور </a:t>
            </a:r>
            <a:r>
              <a:rPr lang="ar-SA" sz="1100" dirty="0" err="1" smtClean="0"/>
              <a:t>حاشيتهم.</a:t>
            </a:r>
            <a:r>
              <a:rPr lang="ar-SA" sz="1100" dirty="0" smtClean="0"/>
              <a:t> وأعجبت الطبقة الأرستقراطية في إنجلترا بهذه</a:t>
            </a:r>
            <a:r>
              <a:rPr lang="en-US" sz="1100" dirty="0" smtClean="0"/>
              <a:t> </a:t>
            </a:r>
            <a:r>
              <a:rPr lang="ar-SA" sz="1100" dirty="0" smtClean="0"/>
              <a:t>اللعبة </a:t>
            </a:r>
            <a:r>
              <a:rPr lang="ar-SA" sz="1100" dirty="0" smtClean="0"/>
              <a:t>الممتعة، فانتشرت في أوساط الأمراء، والنبلاء، وضباط الجيش، من جميع أنحاء الإمبراطورية </a:t>
            </a:r>
            <a:r>
              <a:rPr lang="ar-SA" sz="1100" dirty="0" err="1" smtClean="0"/>
              <a:t>الإنجليزية.</a:t>
            </a:r>
            <a:r>
              <a:rPr lang="ar-SA" sz="1100" dirty="0" smtClean="0"/>
              <a:t> وفي عام </a:t>
            </a:r>
            <a:r>
              <a:rPr lang="ar-SA" sz="1100" dirty="0" err="1" smtClean="0"/>
              <a:t>1873م،</a:t>
            </a:r>
            <a:r>
              <a:rPr lang="en-US" sz="1100" dirty="0" smtClean="0"/>
              <a:t> </a:t>
            </a:r>
            <a:r>
              <a:rPr lang="ar-SA" sz="1100" dirty="0" smtClean="0"/>
              <a:t>اقترح </a:t>
            </a:r>
            <a:r>
              <a:rPr lang="ar-SA" sz="1100" dirty="0" smtClean="0"/>
              <a:t>أحد عشاق لعبة التنس، الرائد </a:t>
            </a:r>
            <a:r>
              <a:rPr lang="ar-SA" sz="1100" dirty="0" err="1" smtClean="0"/>
              <a:t>والتر</a:t>
            </a:r>
            <a:r>
              <a:rPr lang="ar-SA" sz="1100" dirty="0" smtClean="0"/>
              <a:t> </a:t>
            </a:r>
            <a:r>
              <a:rPr lang="ar-SA" sz="1100" dirty="0" err="1" smtClean="0"/>
              <a:t>ونجفيلد</a:t>
            </a:r>
            <a:r>
              <a:rPr lang="en-US" sz="1100" dirty="0" smtClean="0"/>
              <a:t> (Major Walter </a:t>
            </a:r>
            <a:r>
              <a:rPr lang="en-US" sz="1100" dirty="0" err="1" smtClean="0"/>
              <a:t>Wingfield</a:t>
            </a:r>
            <a:r>
              <a:rPr lang="en-US" sz="1100" dirty="0" smtClean="0"/>
              <a:t>) </a:t>
            </a:r>
            <a:r>
              <a:rPr lang="ar-SA" sz="1100" dirty="0" smtClean="0"/>
              <a:t>أن يُلعب التنس على المروج الخضراء، المنتشرة</a:t>
            </a:r>
            <a:r>
              <a:rPr lang="en-US" sz="1100" dirty="0" smtClean="0"/>
              <a:t> </a:t>
            </a:r>
            <a:r>
              <a:rPr lang="ar-SA" sz="1100" dirty="0" smtClean="0"/>
              <a:t>ي </a:t>
            </a:r>
            <a:r>
              <a:rPr lang="ar-SA" sz="1100" dirty="0" smtClean="0"/>
              <a:t>ربوع الريف </a:t>
            </a:r>
            <a:r>
              <a:rPr lang="ar-SA" sz="1100" dirty="0" err="1" smtClean="0"/>
              <a:t>الإنجليزي.</a:t>
            </a:r>
            <a:r>
              <a:rPr lang="ar-SA" sz="1100" dirty="0" smtClean="0"/>
              <a:t> وسرعان ما أحب لاعبو التنس اللعب خارج الملاعب </a:t>
            </a:r>
            <a:r>
              <a:rPr lang="ar-SA" sz="1100" dirty="0" err="1" smtClean="0"/>
              <a:t>المغطاة.</a:t>
            </a:r>
            <a:r>
              <a:rPr lang="ar-SA" sz="1100" dirty="0" smtClean="0"/>
              <a:t> فبدأ </a:t>
            </a:r>
            <a:r>
              <a:rPr lang="ar-SA" sz="1100" dirty="0" err="1" smtClean="0"/>
              <a:t>ونجفيلد</a:t>
            </a:r>
            <a:r>
              <a:rPr lang="ar-SA" sz="1100" dirty="0" smtClean="0"/>
              <a:t>، أولاً، بتحديد مقاييس الملعب،</a:t>
            </a:r>
            <a:r>
              <a:rPr lang="en-US" sz="1100" dirty="0" smtClean="0"/>
              <a:t> </a:t>
            </a:r>
            <a:r>
              <a:rPr lang="ar-SA" sz="1100" dirty="0" smtClean="0"/>
              <a:t>الذي </a:t>
            </a:r>
            <a:r>
              <a:rPr lang="ar-SA" sz="1100" dirty="0" smtClean="0"/>
              <a:t>تختلف أبعاده في التنس الفردي، عنه في التنس الزوجي، ثم حدد مكان الشبكة، </a:t>
            </a:r>
            <a:r>
              <a:rPr lang="ar-SA" sz="1100" dirty="0" err="1" smtClean="0"/>
              <a:t>وارتفاعها.</a:t>
            </a:r>
            <a:r>
              <a:rPr lang="ar-SA" sz="1100" dirty="0" smtClean="0"/>
              <a:t> فأصبح اللاعبون عندما يكون الطقس</a:t>
            </a:r>
            <a:r>
              <a:rPr lang="en-US" sz="1100" dirty="0" smtClean="0"/>
              <a:t> </a:t>
            </a:r>
            <a:r>
              <a:rPr lang="ar-SA" sz="1100" dirty="0" smtClean="0"/>
              <a:t>معتدلاً</a:t>
            </a:r>
            <a:r>
              <a:rPr lang="ar-SA" sz="1100" dirty="0" smtClean="0"/>
              <a:t>، يحملون شباكهم، ويذهبون إلى أحد المروج الخضراء، فيرسمون حدود الملعب بواسطة مسحوق طباشيري، ثم ينصبون الشبكة في</a:t>
            </a:r>
            <a:r>
              <a:rPr lang="en-US" sz="1100" dirty="0" smtClean="0"/>
              <a:t> </a:t>
            </a:r>
            <a:r>
              <a:rPr lang="ar-SA" sz="1100" dirty="0" smtClean="0"/>
              <a:t>المنتصف</a:t>
            </a:r>
            <a:r>
              <a:rPr lang="ar-SA" sz="1100" dirty="0" smtClean="0"/>
              <a:t>، ويلعبون</a:t>
            </a:r>
            <a:r>
              <a:rPr lang="en-US" sz="1100" dirty="0" smtClean="0"/>
              <a:t>. </a:t>
            </a:r>
            <a:r>
              <a:rPr lang="ar-SA" sz="1100" dirty="0" smtClean="0"/>
              <a:t>ثمّ </a:t>
            </a:r>
            <a:r>
              <a:rPr lang="ar-SA" sz="1100" dirty="0" smtClean="0"/>
              <a:t>عكف </a:t>
            </a:r>
            <a:r>
              <a:rPr lang="ar-SA" sz="1100" dirty="0" err="1" smtClean="0"/>
              <a:t>ونجفيلد</a:t>
            </a:r>
            <a:r>
              <a:rPr lang="ar-SA" sz="1100" dirty="0" smtClean="0"/>
              <a:t> على وضع قواعد اللعبة الجديدة، فسجّلها باسمه في مكتبة براءات الاختراعات في فبراير </a:t>
            </a:r>
            <a:r>
              <a:rPr lang="ar-SA" sz="1100" dirty="0" err="1" smtClean="0"/>
              <a:t>1874م</a:t>
            </a:r>
            <a:r>
              <a:rPr lang="ar-SA" sz="1100" dirty="0" smtClean="0"/>
              <a:t>، وأطلق عليها</a:t>
            </a:r>
            <a:r>
              <a:rPr lang="en-US" sz="1100" dirty="0" smtClean="0"/>
              <a:t> </a:t>
            </a:r>
            <a:r>
              <a:rPr lang="ar-SA" sz="1100" dirty="0" smtClean="0"/>
              <a:t>رياضة </a:t>
            </a:r>
            <a:r>
              <a:rPr lang="ar-SA" sz="1100" dirty="0" smtClean="0"/>
              <a:t>تنس المروج</a:t>
            </a:r>
            <a:r>
              <a:rPr lang="en-US" sz="1100" dirty="0" smtClean="0"/>
              <a:t> "Lawn Tennis"</a:t>
            </a:r>
            <a:r>
              <a:rPr lang="ar-SA" sz="1100" dirty="0" smtClean="0"/>
              <a:t>، وذلك للتفريق بينها وبين اللعبة القديمة</a:t>
            </a:r>
            <a:r>
              <a:rPr lang="en-US" sz="1100" dirty="0" smtClean="0"/>
              <a:t> (Real Tennis). </a:t>
            </a:r>
            <a:r>
              <a:rPr lang="ar-SA" sz="1100" dirty="0" smtClean="0"/>
              <a:t>ولا تختلف قواعد لعبة تنس</a:t>
            </a:r>
            <a:r>
              <a:rPr lang="en-US" sz="1100" dirty="0" smtClean="0"/>
              <a:t> </a:t>
            </a:r>
            <a:r>
              <a:rPr lang="ar-SA" sz="1100" dirty="0" smtClean="0"/>
              <a:t>المروج </a:t>
            </a:r>
            <a:r>
              <a:rPr lang="ar-SA" sz="1100" dirty="0" smtClean="0"/>
              <a:t>كثيراً، عن القواعد الحالية لرياضة التنس، إلاّ أن الملعب كان بيضاوي الشكل، وليس مستطيلاً كما هو الآن، كما كانت الشبكة </a:t>
            </a:r>
            <a:r>
              <a:rPr lang="ar-SA" sz="1100" dirty="0" err="1" smtClean="0"/>
              <a:t>أكثرارتفاعاً</a:t>
            </a:r>
            <a:r>
              <a:rPr lang="ar-SA" sz="1100" dirty="0" smtClean="0"/>
              <a:t> </a:t>
            </a:r>
            <a:r>
              <a:rPr lang="ar-SA" sz="1100" dirty="0" smtClean="0"/>
              <a:t>مما هي عليه الآن</a:t>
            </a:r>
            <a:r>
              <a:rPr lang="en-US" sz="1100" dirty="0" smtClean="0"/>
              <a:t>. </a:t>
            </a:r>
            <a:r>
              <a:rPr lang="ar-SA" sz="1100" dirty="0" smtClean="0"/>
              <a:t>وفي </a:t>
            </a:r>
            <a:r>
              <a:rPr lang="ar-SA" sz="1100" dirty="0" smtClean="0"/>
              <a:t>بضع سنوات، انتشرت رياضة التنس بسرعة مذهلة، في جميع أنحاء إنجلترا وصارت هي الرياضة المفضلة، لجميع طبقات</a:t>
            </a:r>
            <a:r>
              <a:rPr lang="en-US" sz="1100" dirty="0" smtClean="0"/>
              <a:t> </a:t>
            </a:r>
            <a:r>
              <a:rPr lang="ar-SA" sz="1100" dirty="0" smtClean="0"/>
              <a:t>الشعب</a:t>
            </a:r>
            <a:r>
              <a:rPr lang="en-US" sz="1100" dirty="0" smtClean="0"/>
              <a:t>. </a:t>
            </a:r>
            <a:r>
              <a:rPr lang="ar-SA" sz="1100" dirty="0" smtClean="0"/>
              <a:t>وفي </a:t>
            </a:r>
            <a:r>
              <a:rPr lang="ar-SA" sz="1100" dirty="0" smtClean="0"/>
              <a:t>عام </a:t>
            </a:r>
            <a:r>
              <a:rPr lang="ar-SA" sz="1100" dirty="0" err="1" smtClean="0"/>
              <a:t>1877م</a:t>
            </a:r>
            <a:r>
              <a:rPr lang="ar-SA" sz="1100" dirty="0" smtClean="0"/>
              <a:t> غيّر نادي إنجلترا للكروكي اسمه، ليُصبح نادي إنجلترا للكروكي وتنس </a:t>
            </a:r>
            <a:r>
              <a:rPr lang="ar-SA" sz="1100" dirty="0" err="1" smtClean="0"/>
              <a:t>المروج.</a:t>
            </a:r>
            <a:r>
              <a:rPr lang="ar-SA" sz="1100" dirty="0" smtClean="0"/>
              <a:t> كما نظّم النادي أولى المباريات</a:t>
            </a:r>
            <a:r>
              <a:rPr lang="en-US" sz="1100" dirty="0" smtClean="0"/>
              <a:t> </a:t>
            </a:r>
            <a:r>
              <a:rPr lang="ar-SA" sz="1100" dirty="0" smtClean="0"/>
              <a:t>الرسمية </a:t>
            </a:r>
            <a:r>
              <a:rPr lang="ar-SA" sz="1100" dirty="0" smtClean="0"/>
              <a:t>للتنس، في مقر رئاسته في ضاحية ويمبلدون</a:t>
            </a:r>
            <a:r>
              <a:rPr lang="en-US" sz="1100" dirty="0" smtClean="0"/>
              <a:t> (</a:t>
            </a:r>
            <a:r>
              <a:rPr lang="en-US" sz="1100" dirty="0" err="1" smtClean="0"/>
              <a:t>Wimbeldon</a:t>
            </a:r>
            <a:r>
              <a:rPr lang="en-US" sz="1100" dirty="0" smtClean="0"/>
              <a:t>) </a:t>
            </a:r>
            <a:r>
              <a:rPr lang="ar-SA" sz="1100" dirty="0" smtClean="0"/>
              <a:t>في لندن عام </a:t>
            </a:r>
            <a:r>
              <a:rPr lang="ar-SA" sz="1100" dirty="0" err="1" smtClean="0"/>
              <a:t>1877م.</a:t>
            </a:r>
            <a:r>
              <a:rPr lang="ar-SA" sz="1100" dirty="0" smtClean="0"/>
              <a:t> وقد أصبحت مبارياته، من أهم</a:t>
            </a:r>
            <a:r>
              <a:rPr lang="en-US" sz="1100" dirty="0" smtClean="0"/>
              <a:t> </a:t>
            </a:r>
            <a:r>
              <a:rPr lang="ar-SA" sz="1100" dirty="0" smtClean="0"/>
              <a:t>المباريات </a:t>
            </a:r>
            <a:r>
              <a:rPr lang="ar-SA" sz="1100" dirty="0" smtClean="0"/>
              <a:t>الرسمية للتنس الفردي والزوجي، للرجال والنساء، وتعقد في شهري يونيه ويوليه من كل عام</a:t>
            </a:r>
            <a:r>
              <a:rPr lang="en-US" sz="1100" dirty="0" smtClean="0"/>
              <a:t>. </a:t>
            </a:r>
            <a:r>
              <a:rPr lang="ar-SA" sz="1100" dirty="0" smtClean="0"/>
              <a:t>ويرجع </a:t>
            </a:r>
            <a:r>
              <a:rPr lang="ar-SA" sz="1100" dirty="0" smtClean="0"/>
              <a:t>الفضل في انتقال رياضة التنس إلى الولايات المتحدة، إلى امرأة بالغة الثراء من مدينة نيويورك واسمها ماري أوتر </a:t>
            </a:r>
            <a:r>
              <a:rPr lang="ar-SA" sz="1100" dirty="0" err="1" smtClean="0"/>
              <a:t>بريدج</a:t>
            </a:r>
            <a:r>
              <a:rPr lang="en-US" sz="1100" dirty="0" smtClean="0"/>
              <a:t> </a:t>
            </a:r>
            <a:r>
              <a:rPr lang="en-US" sz="1100" dirty="0" smtClean="0"/>
              <a:t>(</a:t>
            </a:r>
            <a:r>
              <a:rPr lang="en-US" sz="1100" dirty="0" smtClean="0"/>
              <a:t>Mary Oater Bridge)</a:t>
            </a:r>
            <a:r>
              <a:rPr lang="ar-SA" sz="1100" dirty="0" smtClean="0"/>
              <a:t>، كانت تقضي أجازتها عام </a:t>
            </a:r>
            <a:r>
              <a:rPr lang="ar-SA" sz="1100" dirty="0" err="1" smtClean="0"/>
              <a:t>1874م</a:t>
            </a:r>
            <a:r>
              <a:rPr lang="ar-SA" sz="1100" dirty="0" smtClean="0"/>
              <a:t> في أحد منتجعات </a:t>
            </a:r>
            <a:r>
              <a:rPr lang="ar-SA" sz="1100" dirty="0" err="1" smtClean="0"/>
              <a:t>برمودا.</a:t>
            </a:r>
            <a:r>
              <a:rPr lang="ar-SA" sz="1100" dirty="0" smtClean="0"/>
              <a:t> فشاهدت ماري قادة الجيش الإنجليزي يلعبون</a:t>
            </a:r>
            <a:r>
              <a:rPr lang="en-US" sz="1100" dirty="0" smtClean="0"/>
              <a:t> </a:t>
            </a:r>
            <a:r>
              <a:rPr lang="ar-SA" sz="1100" dirty="0" smtClean="0"/>
              <a:t>التنس</a:t>
            </a:r>
            <a:r>
              <a:rPr lang="ar-SA" sz="1100" dirty="0" smtClean="0"/>
              <a:t>، وراقتها اللعبة وتعلمتها</a:t>
            </a:r>
            <a:r>
              <a:rPr lang="en-US" sz="1100" dirty="0" smtClean="0"/>
              <a:t>. </a:t>
            </a:r>
            <a:r>
              <a:rPr lang="ar-SA" sz="1100" dirty="0" smtClean="0"/>
              <a:t>وقد </a:t>
            </a:r>
            <a:r>
              <a:rPr lang="ar-SA" sz="1100" dirty="0" smtClean="0"/>
              <a:t>حصلت ماري على أدوات هذه الرياضة، وعادت </a:t>
            </a:r>
            <a:r>
              <a:rPr lang="ar-SA" sz="1100" dirty="0" err="1" smtClean="0"/>
              <a:t>بها</a:t>
            </a:r>
            <a:r>
              <a:rPr lang="ar-SA" sz="1100" dirty="0" smtClean="0"/>
              <a:t> إلى الولايات المتحدة الأمريكية وبدأت تمارس التنس مع أصدقائها في مدينة</a:t>
            </a:r>
            <a:r>
              <a:rPr lang="en-US" sz="1100" dirty="0" smtClean="0"/>
              <a:t> </a:t>
            </a:r>
            <a:r>
              <a:rPr lang="ar-SA" sz="1100" dirty="0" smtClean="0"/>
              <a:t>نيويورك </a:t>
            </a:r>
            <a:r>
              <a:rPr lang="ar-SA" sz="1100" dirty="0" smtClean="0"/>
              <a:t>وسرعان ما انتشرت اللعبة الجديدة في الولايات </a:t>
            </a:r>
            <a:r>
              <a:rPr lang="ar-SA" sz="1100" dirty="0" err="1" smtClean="0"/>
              <a:t>المتحدة.</a:t>
            </a:r>
            <a:r>
              <a:rPr lang="ar-SA" sz="1100" dirty="0" smtClean="0"/>
              <a:t> فشُيّدت الملاعب في مختلف أنحاء مدن نيويورك وفيلادلفيا، وبوسطن</a:t>
            </a:r>
            <a:r>
              <a:rPr lang="en-US" sz="1100" dirty="0" smtClean="0"/>
              <a:t> </a:t>
            </a:r>
            <a:r>
              <a:rPr lang="ar-SA" sz="1100" dirty="0" smtClean="0"/>
              <a:t>ونظم </a:t>
            </a:r>
            <a:r>
              <a:rPr lang="ar-SA" sz="1100" dirty="0" smtClean="0"/>
              <a:t>متعهدو المباريات أول بطولة تنس في الولايات المتحدة عام </a:t>
            </a:r>
            <a:r>
              <a:rPr lang="ar-SA" sz="1100" dirty="0" err="1" smtClean="0"/>
              <a:t>1881م</a:t>
            </a:r>
            <a:r>
              <a:rPr lang="ar-SA" sz="1100" dirty="0" smtClean="0"/>
              <a:t>، في مدينة </a:t>
            </a:r>
            <a:r>
              <a:rPr lang="ar-SA" sz="1100" dirty="0" err="1" smtClean="0"/>
              <a:t>نيوبورت</a:t>
            </a:r>
            <a:r>
              <a:rPr lang="en-US" sz="1100" dirty="0" smtClean="0"/>
              <a:t> (Newport)</a:t>
            </a:r>
            <a:r>
              <a:rPr lang="ar-SA" sz="1100" dirty="0" smtClean="0"/>
              <a:t>، في ولاية </a:t>
            </a:r>
            <a:r>
              <a:rPr lang="ar-SA" sz="1100" dirty="0" err="1" smtClean="0"/>
              <a:t>رود</a:t>
            </a:r>
            <a:r>
              <a:rPr lang="ar-SA" sz="1100" dirty="0" smtClean="0"/>
              <a:t> </a:t>
            </a:r>
            <a:r>
              <a:rPr lang="ar-SA" sz="1100" dirty="0" err="1" smtClean="0"/>
              <a:t>أيلاند</a:t>
            </a:r>
            <a:r>
              <a:rPr lang="en-US" sz="1100" dirty="0" smtClean="0"/>
              <a:t> (Rhode Island). </a:t>
            </a:r>
            <a:r>
              <a:rPr lang="ar-SA" sz="1100" dirty="0" smtClean="0"/>
              <a:t>وعلى </a:t>
            </a:r>
            <a:r>
              <a:rPr lang="ar-SA" sz="1100" dirty="0" smtClean="0"/>
              <a:t>المستوى العالمي، انتشرت رياضة التنس بسرعة لم تحدث لرياضة </a:t>
            </a:r>
            <a:r>
              <a:rPr lang="ar-SA" sz="1100" dirty="0" err="1" smtClean="0"/>
              <a:t>أخرى.</a:t>
            </a:r>
            <a:r>
              <a:rPr lang="ar-SA" sz="1100" dirty="0" smtClean="0"/>
              <a:t> فنظمت فرنسا أول بطولة للتنس عام </a:t>
            </a:r>
            <a:r>
              <a:rPr lang="ar-SA" sz="1100" dirty="0" err="1" smtClean="0"/>
              <a:t>1891م</a:t>
            </a:r>
            <a:r>
              <a:rPr lang="ar-SA" sz="1100" dirty="0" smtClean="0"/>
              <a:t>، كما نظّمت أستراليا أولى بطولاتها عام </a:t>
            </a:r>
            <a:r>
              <a:rPr lang="ar-SA" sz="1100" dirty="0" err="1" smtClean="0"/>
              <a:t>1905م</a:t>
            </a:r>
            <a:r>
              <a:rPr lang="en-US" sz="1100" dirty="0" smtClean="0"/>
              <a:t>. </a:t>
            </a:r>
            <a:r>
              <a:rPr lang="ar-SA" sz="1100" dirty="0" smtClean="0"/>
              <a:t>وفي </a:t>
            </a:r>
            <a:r>
              <a:rPr lang="ar-SA" sz="1100" dirty="0" smtClean="0"/>
              <a:t>عام </a:t>
            </a:r>
            <a:r>
              <a:rPr lang="ar-SA" sz="1100" dirty="0" err="1" smtClean="0"/>
              <a:t>1900م</a:t>
            </a:r>
            <a:r>
              <a:rPr lang="ar-SA" sz="1100" dirty="0" smtClean="0"/>
              <a:t>، تبرع لاعب التنس الأمريكي </a:t>
            </a:r>
            <a:r>
              <a:rPr lang="ar-SA" sz="1100" dirty="0" err="1" smtClean="0"/>
              <a:t>دوايت</a:t>
            </a:r>
            <a:r>
              <a:rPr lang="ar-SA" sz="1100" dirty="0" smtClean="0"/>
              <a:t> </a:t>
            </a:r>
            <a:r>
              <a:rPr lang="ar-SA" sz="1100" dirty="0" err="1" smtClean="0"/>
              <a:t>ديفز</a:t>
            </a:r>
            <a:r>
              <a:rPr lang="en-US" sz="1100" dirty="0" smtClean="0"/>
              <a:t> (Dwight Davis)</a:t>
            </a:r>
            <a:r>
              <a:rPr lang="ar-SA" sz="1100" dirty="0" smtClean="0"/>
              <a:t>، بكأس أُطلق عليها كأس </a:t>
            </a:r>
            <a:r>
              <a:rPr lang="ar-SA" sz="1100" dirty="0" err="1" smtClean="0"/>
              <a:t>ديفز</a:t>
            </a:r>
            <a:r>
              <a:rPr lang="en-US" sz="1100" dirty="0" smtClean="0"/>
              <a:t> (Davis Cup)</a:t>
            </a:r>
            <a:r>
              <a:rPr lang="ar-SA" sz="1100" dirty="0" smtClean="0"/>
              <a:t>، تتنافس الفرق القومية من كل الدول </a:t>
            </a:r>
            <a:r>
              <a:rPr lang="ar-SA" sz="1100" dirty="0" err="1" smtClean="0"/>
              <a:t>عليها.</a:t>
            </a:r>
            <a:r>
              <a:rPr lang="ar-SA" sz="1100" dirty="0" smtClean="0"/>
              <a:t> ويُعد هذا الكأس أرفع جوائز رياضة </a:t>
            </a:r>
            <a:r>
              <a:rPr lang="ar-SA" sz="1100" dirty="0" err="1" smtClean="0"/>
              <a:t>التنس.</a:t>
            </a:r>
            <a:r>
              <a:rPr lang="ar-SA" sz="1100" dirty="0" smtClean="0"/>
              <a:t> وفي الواقع، يرجع الفضل في انتشار رياضة التنس بين رعايا كثير من الدول، إلى هذه الكأس، والتصفيات المثيرة التي تجرى عليها</a:t>
            </a:r>
            <a:r>
              <a:rPr lang="en-US" sz="1100" dirty="0" smtClean="0"/>
              <a:t>. </a:t>
            </a:r>
            <a:r>
              <a:rPr lang="ar-SA" sz="1100" dirty="0" smtClean="0"/>
              <a:t>وعلى </a:t>
            </a:r>
            <a:r>
              <a:rPr lang="ar-SA" sz="1100" dirty="0" smtClean="0"/>
              <a:t>مدى 120 عاماً، تطورت رياضة التنس تدريجياً حتى صارت بصورتها </a:t>
            </a:r>
            <a:r>
              <a:rPr lang="ar-SA" sz="1100" dirty="0" err="1" smtClean="0"/>
              <a:t>الحالية.</a:t>
            </a:r>
            <a:r>
              <a:rPr lang="ar-SA" sz="1100" dirty="0" smtClean="0"/>
              <a:t> ومن ملامح التطوير حدوث تغيير في شكل الملعب، ونوع وحجم المضرب، وشكل الكرة، كما شمل التغيير بعض قواعد اللعبة</a:t>
            </a:r>
            <a:r>
              <a:rPr lang="en-US" sz="1100" dirty="0" smtClean="0"/>
              <a:t>. </a:t>
            </a:r>
            <a:br>
              <a:rPr lang="en-US" sz="1100" dirty="0" smtClean="0"/>
            </a:br>
            <a:r>
              <a:rPr lang="en-US" sz="1100" dirty="0" smtClean="0"/>
              <a:t/>
            </a:r>
            <a:br>
              <a:rPr lang="en-US" sz="1100" dirty="0" smtClean="0"/>
            </a:br>
            <a:endParaRPr lang="ar-IQ"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88641"/>
            <a:ext cx="7772400" cy="504055"/>
          </a:xfrm>
        </p:spPr>
        <p:txBody>
          <a:bodyPr>
            <a:noAutofit/>
          </a:bodyPr>
          <a:lstStyle/>
          <a:p>
            <a:r>
              <a:rPr lang="ar-SA" sz="3200" dirty="0" smtClean="0"/>
              <a:t>تاريخ لعبة التنس</a:t>
            </a:r>
            <a:endParaRPr lang="ar-IQ" sz="3200" dirty="0"/>
          </a:p>
        </p:txBody>
      </p:sp>
      <p:sp>
        <p:nvSpPr>
          <p:cNvPr id="3" name="عنوان فرعي 2"/>
          <p:cNvSpPr>
            <a:spLocks noGrp="1"/>
          </p:cNvSpPr>
          <p:nvPr>
            <p:ph type="subTitle" idx="1"/>
          </p:nvPr>
        </p:nvSpPr>
        <p:spPr>
          <a:xfrm>
            <a:off x="0" y="692696"/>
            <a:ext cx="9144000" cy="6165304"/>
          </a:xfrm>
        </p:spPr>
        <p:txBody>
          <a:bodyPr>
            <a:normAutofit fontScale="47500" lnSpcReduction="20000"/>
          </a:bodyPr>
          <a:lstStyle/>
          <a:p>
            <a:endParaRPr lang="ar-SA" dirty="0" smtClean="0"/>
          </a:p>
          <a:p>
            <a:endParaRPr lang="ar-SA" dirty="0" smtClean="0"/>
          </a:p>
          <a:p>
            <a:r>
              <a:rPr lang="ar-SA" dirty="0" smtClean="0"/>
              <a:t>اما </a:t>
            </a:r>
            <a:r>
              <a:rPr lang="ar-SA" dirty="0" smtClean="0"/>
              <a:t>اعرق وأعظم بطولات التنس فهي </a:t>
            </a:r>
            <a:r>
              <a:rPr lang="ar-SA" dirty="0" err="1" smtClean="0"/>
              <a:t>بطولة </a:t>
            </a:r>
            <a:r>
              <a:rPr lang="ar-SA" dirty="0" smtClean="0"/>
              <a:t>(ويمبلدون) حيث اقيمت سنة </a:t>
            </a:r>
            <a:r>
              <a:rPr lang="ar-SA" dirty="0" err="1" smtClean="0"/>
              <a:t>1877 .</a:t>
            </a:r>
            <a:r>
              <a:rPr lang="ar-SA" dirty="0" smtClean="0"/>
              <a:t> اما تاريخ دخولها على المستوى الدولي الأولمبي فقد دخلت سنة 1896 </a:t>
            </a:r>
            <a:r>
              <a:rPr lang="ar-SA" dirty="0" err="1" smtClean="0"/>
              <a:t>باثينا</a:t>
            </a:r>
            <a:r>
              <a:rPr lang="ar-SA" dirty="0" smtClean="0"/>
              <a:t> للرجال فقط اما الدورة التالية سنة 1900 فتضمنت سباقات الرجال والنساء الفردي </a:t>
            </a:r>
            <a:r>
              <a:rPr lang="ar-SA" dirty="0" err="1" smtClean="0"/>
              <a:t>والزوجي.</a:t>
            </a:r>
            <a:r>
              <a:rPr lang="ar-SA" dirty="0" smtClean="0"/>
              <a:t> </a:t>
            </a:r>
            <a:endParaRPr lang="en-US" dirty="0" smtClean="0"/>
          </a:p>
          <a:p>
            <a:r>
              <a:rPr lang="ar-SA" dirty="0" smtClean="0"/>
              <a:t>          وقد تأسس الاتحاد الدولي للتنس الأرضي قبل اكثر من قرن عام 1913، وذلك في الاجتماع الذي عقد بباريس ومنذ ذلك الوقت اخذ الاتحاد على عاتقه مسؤولية النهوض بهذه اللعبة والإشراف عليها وهو من أوائل الاتحادات التي انضمت إلى اللجنة الاولمبية </a:t>
            </a:r>
            <a:r>
              <a:rPr lang="ar-SA" dirty="0" err="1" smtClean="0"/>
              <a:t>الدولية .</a:t>
            </a:r>
            <a:endParaRPr lang="en-US" dirty="0" smtClean="0"/>
          </a:p>
          <a:p>
            <a:r>
              <a:rPr lang="ar-SA" dirty="0" smtClean="0"/>
              <a:t>          اما تاريخ دخول اللعبة الى المستوى العربي فقد دخلت سنة </a:t>
            </a:r>
            <a:r>
              <a:rPr lang="ar-SA" dirty="0" err="1" smtClean="0"/>
              <a:t>1910.</a:t>
            </a:r>
            <a:r>
              <a:rPr lang="ar-SA" dirty="0" smtClean="0"/>
              <a:t> وكانت مصر السباقة من بين الدول العربية في نشر اللعبة وتطورها وتم تكوين اتحاد اللعبة عام </a:t>
            </a:r>
            <a:r>
              <a:rPr lang="ar-SA" dirty="0" err="1" smtClean="0"/>
              <a:t>1925.</a:t>
            </a:r>
            <a:r>
              <a:rPr lang="ar-SA" dirty="0" smtClean="0"/>
              <a:t> </a:t>
            </a:r>
            <a:endParaRPr lang="en-US" dirty="0" smtClean="0"/>
          </a:p>
          <a:p>
            <a:r>
              <a:rPr lang="ar-SA" dirty="0" smtClean="0"/>
              <a:t>       و فيما يخص العراق فهناك جهود كبيرة تبذل للارتقاء بمستوى اللعبة حيث تأسس الاتحاد العراقي للتنس في 25/8/1959 وقد تم قبوله عضوا في الاتحاد الدولي للتنس في </a:t>
            </a:r>
            <a:r>
              <a:rPr lang="ar-SA" dirty="0" err="1" smtClean="0"/>
              <a:t>6/8/1960 ،</a:t>
            </a:r>
            <a:r>
              <a:rPr lang="ar-SA" dirty="0" smtClean="0"/>
              <a:t> </a:t>
            </a:r>
            <a:endParaRPr lang="en-US" dirty="0" smtClean="0"/>
          </a:p>
          <a:p>
            <a:r>
              <a:rPr lang="ar-SA" dirty="0" smtClean="0"/>
              <a:t> </a:t>
            </a:r>
            <a:endParaRPr lang="en-US" dirty="0" smtClean="0"/>
          </a:p>
          <a:p>
            <a:r>
              <a:rPr lang="ar-SA" b="1" dirty="0" smtClean="0"/>
              <a:t>وان اهم المنافذ التي دخلت منها رياضة التنس في العراق هي،</a:t>
            </a:r>
            <a:endParaRPr lang="en-US" dirty="0" smtClean="0"/>
          </a:p>
          <a:p>
            <a:r>
              <a:rPr lang="ar-SA" dirty="0" smtClean="0"/>
              <a:t>1- قوات الاحتلال الأجنبية دخلت مع قوات الاحتلال البريطانية ابان الحرب العالمية الاولى والثانية حيث ضمت معسكرات الاحتلال ملاعب متعددة للعبة.</a:t>
            </a:r>
            <a:endParaRPr lang="en-US" dirty="0" smtClean="0"/>
          </a:p>
          <a:p>
            <a:r>
              <a:rPr lang="ar-SA" dirty="0" smtClean="0"/>
              <a:t>2- طلبة البعثات ألعراقية فقد شاهدو اللعبة في البلدان الغربية وتم نقلها الى العراق بعد التعرف عليها وعلى قانونها عند اكمالهم الدراسة </a:t>
            </a:r>
            <a:r>
              <a:rPr lang="ar-SA" dirty="0" err="1" smtClean="0"/>
              <a:t>هناك .</a:t>
            </a:r>
            <a:endParaRPr lang="en-US" dirty="0" smtClean="0"/>
          </a:p>
          <a:p>
            <a:r>
              <a:rPr lang="ar-SA" dirty="0" smtClean="0"/>
              <a:t>3- شركات النفط الأجنبية فقد تم بناء عدد من الملاعب </a:t>
            </a:r>
            <a:r>
              <a:rPr lang="ar-SA" dirty="0" err="1" smtClean="0"/>
              <a:t>لمنتسبي</a:t>
            </a:r>
            <a:r>
              <a:rPr lang="ar-SA" dirty="0" smtClean="0"/>
              <a:t> الشركات وتم مزاولة اللعبة مع العاملين في الشركة من كوادر اجنبية وعراقية.</a:t>
            </a:r>
            <a:endParaRPr lang="en-US" dirty="0" smtClean="0"/>
          </a:p>
          <a:p>
            <a:r>
              <a:rPr lang="ar-SA" dirty="0" smtClean="0"/>
              <a:t>4- الخبراء الاجانب العاملون في المؤسسات والشركات: نقلو مع قدومهم جذور هذه اللعبة وغرسوها في الاندية </a:t>
            </a:r>
            <a:r>
              <a:rPr lang="ar-SA" dirty="0" err="1" smtClean="0"/>
              <a:t>الاجتماعية .</a:t>
            </a:r>
            <a:endParaRPr lang="en-US" dirty="0" smtClean="0"/>
          </a:p>
          <a:p>
            <a:r>
              <a:rPr lang="ar-SA" dirty="0" smtClean="0"/>
              <a:t>           وربما تكون رياضة التنس سبقت غيرها من الألعاب الرياضية في العراق حيث جاء </a:t>
            </a:r>
            <a:r>
              <a:rPr lang="ar-SA" dirty="0" err="1" smtClean="0"/>
              <a:t>بها</a:t>
            </a:r>
            <a:r>
              <a:rPr lang="ar-SA" dirty="0" smtClean="0"/>
              <a:t> علماء الآثار الألمان بحدود عام 1913، وكانوا يمارسوها بشكل محدود خلال أيام </a:t>
            </a:r>
            <a:r>
              <a:rPr lang="ar-SA" dirty="0" err="1" smtClean="0"/>
              <a:t>العطل </a:t>
            </a:r>
            <a:r>
              <a:rPr lang="ar-SA" dirty="0" smtClean="0"/>
              <a:t>، ومنذ ذلك الحين حتى الآن هناك جهود تبذل من اجل الارتقاء بمستوى هذه اللعبة في العراق وذلك بتشجيع ممارستها وتوفير الأدوات وإقامة البطولات المحلية وإنشاء الملاعب وإعداد المدربين وتشجيع الناشئين </a:t>
            </a:r>
            <a:endParaRPr lang="en-US" dirty="0" smtClean="0"/>
          </a:p>
          <a:p>
            <a:r>
              <a:rPr lang="ar-SA" dirty="0" smtClean="0"/>
              <a:t>         والتنس من الرياضات المنتشرة في كثير من بلاد العالم وهناك أثر تصاعدي في زيادة عدد ممارسيها، ويرجع ذلك إلى أنها رياضة ممتعة لجميع الأعمار من سن الثامنة حتى سن السبعين أو أكثر كل على حسب قدراته </a:t>
            </a:r>
            <a:r>
              <a:rPr lang="ar-SA" dirty="0" err="1" smtClean="0"/>
              <a:t>ومهاراته </a:t>
            </a:r>
            <a:r>
              <a:rPr lang="ar-SA" dirty="0" smtClean="0"/>
              <a:t>، كما أنها رياضة ملائمة لكل جنس ولا تحتاج سوى إلى لاعبين أو أربعة فقط على ألأكثر ويمارس اللعب </a:t>
            </a:r>
            <a:r>
              <a:rPr lang="ar-SA" dirty="0" err="1" smtClean="0"/>
              <a:t>بها</a:t>
            </a:r>
            <a:r>
              <a:rPr lang="ar-SA" dirty="0" smtClean="0"/>
              <a:t> في وقت قصير نسبيا.</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154</Words>
  <Application>Microsoft Office PowerPoint</Application>
  <PresentationFormat>عرض على الشاشة (3:4)‏</PresentationFormat>
  <Paragraphs>17</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مقدمة وتاريخ لعبة التنس</vt:lpstr>
      <vt:lpstr>تاريخ لعبة التنس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لعبة التنس</dc:title>
  <dc:creator>مكي</dc:creator>
  <cp:lastModifiedBy>مكي</cp:lastModifiedBy>
  <cp:revision>3</cp:revision>
  <dcterms:created xsi:type="dcterms:W3CDTF">2018-12-10T18:41:54Z</dcterms:created>
  <dcterms:modified xsi:type="dcterms:W3CDTF">2018-12-11T10:41:21Z</dcterms:modified>
</cp:coreProperties>
</file>